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Playfair Display"/>
      <p:regular r:id="rId20"/>
      <p:bold r:id="rId21"/>
      <p:italic r:id="rId22"/>
      <p:boldItalic r:id="rId23"/>
    </p:embeddedFont>
    <p:embeddedFont>
      <p:font typeface="Montserrat"/>
      <p:bold r:id="rId24"/>
      <p:boldItalic r:id="rId25"/>
    </p:embeddedFont>
    <p:embeddedFont>
      <p:font typeface="Montserrat Light"/>
      <p:regular r:id="rId26"/>
      <p:bold r:id="rId27"/>
      <p:italic r:id="rId28"/>
      <p:boldItalic r:id="rId29"/>
    </p:embeddedFont>
    <p:embeddedFont>
      <p:font typeface="Playfair Display SemiBol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6DB3DE-4C86-4BEB-95E4-D312F78515BB}">
  <a:tblStyle styleId="{5B6DB3DE-4C86-4BEB-95E4-D312F78515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regular.fntdata"/><Relationship Id="rId22" Type="http://schemas.openxmlformats.org/officeDocument/2006/relationships/font" Target="fonts/PlayfairDisplay-italic.fntdata"/><Relationship Id="rId21" Type="http://schemas.openxmlformats.org/officeDocument/2006/relationships/font" Target="fonts/PlayfairDisplay-bold.fntdata"/><Relationship Id="rId24" Type="http://schemas.openxmlformats.org/officeDocument/2006/relationships/font" Target="fonts/Montserrat-bold.fntdata"/><Relationship Id="rId23" Type="http://schemas.openxmlformats.org/officeDocument/2006/relationships/font" Target="fonts/PlayfairDisplay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Light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MontserratLight-italic.fntdata"/><Relationship Id="rId27" Type="http://schemas.openxmlformats.org/officeDocument/2006/relationships/font" Target="fonts/MontserratLight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Light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PlayfairDisplaySemiBold-bold.fntdata"/><Relationship Id="rId30" Type="http://schemas.openxmlformats.org/officeDocument/2006/relationships/font" Target="fonts/PlayfairDisplaySemiBold-regular.fntdata"/><Relationship Id="rId11" Type="http://schemas.openxmlformats.org/officeDocument/2006/relationships/slide" Target="slides/slide4.xml"/><Relationship Id="rId33" Type="http://schemas.openxmlformats.org/officeDocument/2006/relationships/font" Target="fonts/PlayfairDisplaySemiBold-boldItalic.fntdata"/><Relationship Id="rId10" Type="http://schemas.openxmlformats.org/officeDocument/2006/relationships/slide" Target="slides/slide3.xml"/><Relationship Id="rId32" Type="http://schemas.openxmlformats.org/officeDocument/2006/relationships/font" Target="fonts/PlayfairDisplaySemiBold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42fb3e74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42fb3e74d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12e001d06_3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1012e001d06_3_17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191c3d35d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10191c3d35d_1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012e001d06_3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1012e001d06_3_19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191c3d35d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0191c3d35d_1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191c3d35d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10191c3d35d_1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c3dc7e476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c3dc7e47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Bring in the netflix example, youtube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12e001d06_3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NUMBER_OF_VIOLATIONS (Nevada), INSPECTION_DEMERITS(Routine Inspection),  NEXT_INSPECTION_GRADE_C_OR_BELOW</a:t>
            </a:r>
            <a:endParaRPr/>
          </a:p>
        </p:txBody>
      </p:sp>
      <p:sp>
        <p:nvSpPr>
          <p:cNvPr id="164" name="Google Shape;164;g1012e001d06_3_1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012e001d06_3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1012e001d06_3_1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012e001d06_3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It is not our concern to think about special conditions in the dogs: such as allergies, joint issues, or price of the products </a:t>
            </a:r>
            <a:endParaRPr/>
          </a:p>
        </p:txBody>
      </p:sp>
      <p:sp>
        <p:nvSpPr>
          <p:cNvPr id="186" name="Google Shape;186;g1012e001d06_3_15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1ead262f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1ead262f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fc3dc7e47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fc3dc7e476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7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7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6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25"/>
          <p:cNvGrpSpPr/>
          <p:nvPr/>
        </p:nvGrpSpPr>
        <p:grpSpPr>
          <a:xfrm>
            <a:off x="182475" y="1535175"/>
            <a:ext cx="3566267" cy="2551927"/>
            <a:chOff x="-28" y="20"/>
            <a:chExt cx="8219100" cy="7039800"/>
          </a:xfrm>
        </p:grpSpPr>
        <p:sp>
          <p:nvSpPr>
            <p:cNvPr id="130" name="Google Shape;130;p25"/>
            <p:cNvSpPr/>
            <p:nvPr/>
          </p:nvSpPr>
          <p:spPr>
            <a:xfrm>
              <a:off x="-28" y="20"/>
              <a:ext cx="8219100" cy="7039800"/>
            </a:xfrm>
            <a:prstGeom prst="rect">
              <a:avLst/>
            </a:prstGeom>
            <a:solidFill>
              <a:srgbClr val="A61C00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5"/>
            <p:cNvSpPr txBox="1"/>
            <p:nvPr/>
          </p:nvSpPr>
          <p:spPr>
            <a:xfrm>
              <a:off x="360882" y="519553"/>
              <a:ext cx="7633200" cy="468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rgbClr val="F4F8F3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marR="0" rtl="0" algn="l">
                <a:lnSpc>
                  <a:spcPct val="12001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400">
                  <a:solidFill>
                    <a:srgbClr val="F4F8F3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Minimally Viable Product for Restaurant Inspections Prediction</a:t>
              </a:r>
              <a:endParaRPr sz="300"/>
            </a:p>
          </p:txBody>
        </p:sp>
        <p:sp>
          <p:nvSpPr>
            <p:cNvPr id="132" name="Google Shape;132;p25"/>
            <p:cNvSpPr txBox="1"/>
            <p:nvPr/>
          </p:nvSpPr>
          <p:spPr>
            <a:xfrm>
              <a:off x="834858" y="5387342"/>
              <a:ext cx="6549300" cy="38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2442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3" name="Google Shape;133;p25"/>
          <p:cNvSpPr txBox="1"/>
          <p:nvPr/>
        </p:nvSpPr>
        <p:spPr>
          <a:xfrm>
            <a:off x="1214659" y="4669527"/>
            <a:ext cx="15318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34" name="Google Shape;134;p25"/>
          <p:cNvSpPr txBox="1"/>
          <p:nvPr/>
        </p:nvSpPr>
        <p:spPr>
          <a:xfrm>
            <a:off x="665351" y="4362450"/>
            <a:ext cx="2630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Aurelie </a:t>
            </a:r>
            <a:r>
              <a:rPr lang="en-GB">
                <a:latin typeface="Playfair Display"/>
                <a:ea typeface="Playfair Display"/>
                <a:cs typeface="Playfair Display"/>
                <a:sym typeface="Playfair Display"/>
              </a:rPr>
              <a:t>Jodelle Kemme</a:t>
            </a:r>
            <a:endParaRPr sz="700"/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2825" y="726925"/>
            <a:ext cx="5339724" cy="39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/>
          <p:nvPr/>
        </p:nvSpPr>
        <p:spPr>
          <a:xfrm>
            <a:off x="831525" y="128150"/>
            <a:ext cx="2107500" cy="2306100"/>
          </a:xfrm>
          <a:prstGeom prst="rect">
            <a:avLst/>
          </a:prstGeom>
          <a:solidFill>
            <a:srgbClr val="628474"/>
          </a:solidFill>
          <a:ln cap="flat" cmpd="sng" w="9525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4"/>
          <p:cNvSpPr/>
          <p:nvPr/>
        </p:nvSpPr>
        <p:spPr>
          <a:xfrm>
            <a:off x="831513" y="2784986"/>
            <a:ext cx="2107500" cy="2306100"/>
          </a:xfrm>
          <a:prstGeom prst="rect">
            <a:avLst/>
          </a:prstGeom>
          <a:solidFill>
            <a:srgbClr val="628474">
              <a:alpha val="19607"/>
            </a:srgbClr>
          </a:solidFill>
          <a:ln cap="flat" cmpd="sng" w="9525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4"/>
          <p:cNvSpPr/>
          <p:nvPr/>
        </p:nvSpPr>
        <p:spPr>
          <a:xfrm>
            <a:off x="3091150" y="128150"/>
            <a:ext cx="2107500" cy="2306100"/>
          </a:xfrm>
          <a:prstGeom prst="rect">
            <a:avLst/>
          </a:prstGeom>
          <a:solidFill>
            <a:srgbClr val="628474">
              <a:alpha val="19607"/>
            </a:srgbClr>
          </a:solidFill>
          <a:ln cap="flat" cmpd="sng" w="9525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4"/>
          <p:cNvSpPr/>
          <p:nvPr/>
        </p:nvSpPr>
        <p:spPr>
          <a:xfrm>
            <a:off x="3091141" y="2800807"/>
            <a:ext cx="2107500" cy="2342700"/>
          </a:xfrm>
          <a:prstGeom prst="rect">
            <a:avLst/>
          </a:prstGeom>
          <a:solidFill>
            <a:srgbClr val="628474"/>
          </a:solidFill>
          <a:ln cap="flat" cmpd="sng" w="9525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4"/>
          <p:cNvSpPr txBox="1"/>
          <p:nvPr/>
        </p:nvSpPr>
        <p:spPr>
          <a:xfrm>
            <a:off x="940300" y="3232038"/>
            <a:ext cx="16185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Provide more information on the violation raw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26" name="Google Shape;226;p34"/>
          <p:cNvSpPr txBox="1"/>
          <p:nvPr/>
        </p:nvSpPr>
        <p:spPr>
          <a:xfrm>
            <a:off x="3275057" y="3148215"/>
            <a:ext cx="1861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4F8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Good description about forms of violation may help</a:t>
            </a:r>
            <a:endParaRPr sz="700"/>
          </a:p>
        </p:txBody>
      </p:sp>
      <p:sp>
        <p:nvSpPr>
          <p:cNvPr id="227" name="Google Shape;227;p34"/>
          <p:cNvSpPr txBox="1"/>
          <p:nvPr/>
        </p:nvSpPr>
        <p:spPr>
          <a:xfrm>
            <a:off x="3354166" y="675737"/>
            <a:ext cx="17772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Re-sample the data using oversampling or undersampling 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28" name="Google Shape;228;p34"/>
          <p:cNvSpPr txBox="1"/>
          <p:nvPr/>
        </p:nvSpPr>
        <p:spPr>
          <a:xfrm>
            <a:off x="894947" y="793212"/>
            <a:ext cx="17772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4F8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Collect data with both class </a:t>
            </a:r>
            <a:endParaRPr sz="1600">
              <a:solidFill>
                <a:srgbClr val="F4F8F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1600">
                <a:solidFill>
                  <a:srgbClr val="F4F8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zero and one</a:t>
            </a:r>
            <a:r>
              <a:rPr lang="en-GB" sz="1200">
                <a:solidFill>
                  <a:srgbClr val="F4F8F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endParaRPr sz="700"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4F8F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29" name="Google Shape;229;p34"/>
          <p:cNvSpPr txBox="1"/>
          <p:nvPr/>
        </p:nvSpPr>
        <p:spPr>
          <a:xfrm>
            <a:off x="5321350" y="2686525"/>
            <a:ext cx="319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CC4125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Recommendation</a:t>
            </a:r>
            <a:endParaRPr sz="700">
              <a:solidFill>
                <a:srgbClr val="CC4125"/>
              </a:solidFill>
            </a:endParaRPr>
          </a:p>
        </p:txBody>
      </p:sp>
      <p:sp>
        <p:nvSpPr>
          <p:cNvPr id="230" name="Google Shape;230;p34"/>
          <p:cNvSpPr/>
          <p:nvPr/>
        </p:nvSpPr>
        <p:spPr>
          <a:xfrm flipH="1">
            <a:off x="8580053" y="-164050"/>
            <a:ext cx="20400" cy="25983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5"/>
          <p:cNvPicPr preferRelativeResize="0"/>
          <p:nvPr/>
        </p:nvPicPr>
        <p:blipFill rotWithShape="1">
          <a:blip r:embed="rId3">
            <a:alphaModFix/>
          </a:blip>
          <a:srcRect b="21692" l="0" r="0" t="11108"/>
          <a:stretch/>
        </p:blipFill>
        <p:spPr>
          <a:xfrm>
            <a:off x="428625" y="2921263"/>
            <a:ext cx="378674" cy="27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5"/>
          <p:cNvSpPr/>
          <p:nvPr/>
        </p:nvSpPr>
        <p:spPr>
          <a:xfrm flipH="1" rot="-5400000">
            <a:off x="2021850" y="-873168"/>
            <a:ext cx="18600" cy="40623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5"/>
          <p:cNvSpPr txBox="1"/>
          <p:nvPr/>
        </p:nvSpPr>
        <p:spPr>
          <a:xfrm>
            <a:off x="428625" y="1697263"/>
            <a:ext cx="34002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r>
              <a:rPr i="0" lang="en-GB" sz="3000" u="none" cap="none" strike="noStrike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sz="30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38" name="Google Shape;238;p35"/>
          <p:cNvSpPr txBox="1"/>
          <p:nvPr/>
        </p:nvSpPr>
        <p:spPr>
          <a:xfrm>
            <a:off x="895475" y="2921275"/>
            <a:ext cx="3124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u="sng">
                <a:solidFill>
                  <a:srgbClr val="0000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jodelle.kemme@aims-cameroon.org</a:t>
            </a:r>
            <a:endParaRPr sz="1200" u="sng">
              <a:solidFill>
                <a:srgbClr val="0000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7850" y="732945"/>
            <a:ext cx="4819525" cy="2362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/>
        </p:nvSpPr>
        <p:spPr>
          <a:xfrm>
            <a:off x="1226699" y="2571750"/>
            <a:ext cx="230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GB" sz="3000" u="none" cap="none" strike="noStrike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Questions ?</a:t>
            </a:r>
            <a:endParaRPr sz="30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45" name="Google Shape;245;p36"/>
          <p:cNvSpPr/>
          <p:nvPr/>
        </p:nvSpPr>
        <p:spPr>
          <a:xfrm>
            <a:off x="911707" y="0"/>
            <a:ext cx="21300" cy="21072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4750" y="1410400"/>
            <a:ext cx="4231674" cy="278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/>
        </p:nvSpPr>
        <p:spPr>
          <a:xfrm>
            <a:off x="3952200" y="907200"/>
            <a:ext cx="4855500" cy="31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D5E3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AIMS Cameroon: Master’s Degree in Industrial Mathematics  </a:t>
            </a:r>
            <a:r>
              <a:rPr lang="en-GB" sz="20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2019/2021</a:t>
            </a:r>
            <a:endParaRPr sz="20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Quantum Leap Africa: Research Master in Data Science 2022</a:t>
            </a:r>
            <a:endParaRPr sz="15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         Software Developer at CAPC_AC   </a:t>
            </a:r>
            <a:r>
              <a:rPr lang="en-GB" sz="20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2020</a:t>
            </a:r>
            <a:endParaRPr sz="15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         Data Science Fellow at Ishango.ai   </a:t>
            </a:r>
            <a:r>
              <a:rPr lang="en-GB" sz="20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2021</a:t>
            </a:r>
            <a:endParaRPr sz="20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Loves jogging</a:t>
            </a:r>
            <a:endParaRPr sz="15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0" sz="1200" u="none" cap="none" strike="noStrike">
              <a:solidFill>
                <a:srgbClr val="3D5E3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41" name="Google Shape;141;p26"/>
          <p:cNvPicPr preferRelativeResize="0"/>
          <p:nvPr/>
        </p:nvPicPr>
        <p:blipFill rotWithShape="1">
          <a:blip r:embed="rId3">
            <a:alphaModFix/>
          </a:blip>
          <a:srcRect b="1734" l="0" r="0" t="9761"/>
          <a:stretch/>
        </p:blipFill>
        <p:spPr>
          <a:xfrm>
            <a:off x="689350" y="1288199"/>
            <a:ext cx="2612705" cy="227882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 txBox="1"/>
          <p:nvPr/>
        </p:nvSpPr>
        <p:spPr>
          <a:xfrm>
            <a:off x="795425" y="3786675"/>
            <a:ext cx="2787600" cy="447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Aurelie Jodelle Kemme</a:t>
            </a:r>
            <a:endParaRPr b="1" sz="17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D5E3E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4875" y="1365950"/>
            <a:ext cx="471050" cy="47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4871" y="2395975"/>
            <a:ext cx="581850" cy="58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83197" y="3232000"/>
            <a:ext cx="625200" cy="62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>
            <a:alpha val="19610"/>
          </a:srgbClr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/>
        </p:nvSpPr>
        <p:spPr>
          <a:xfrm>
            <a:off x="2954100" y="736025"/>
            <a:ext cx="323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Data Exploration</a:t>
            </a:r>
            <a:endParaRPr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graphicFrame>
        <p:nvGraphicFramePr>
          <p:cNvPr id="151" name="Google Shape;151;p27"/>
          <p:cNvGraphicFramePr/>
          <p:nvPr/>
        </p:nvGraphicFramePr>
        <p:xfrm>
          <a:off x="1068388" y="227235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{5B6DB3DE-4C86-4BEB-95E4-D312F78515BB}</a:tableStyleId>
              </a:tblPr>
              <a:tblGrid>
                <a:gridCol w="2638900"/>
              </a:tblGrid>
              <a:tr h="39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RESTAURANT</a:t>
                      </a: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SERIAL NUMBER</a:t>
                      </a:r>
                      <a:r>
                        <a:rPr b="1" lang="en-GB" sz="12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</a:t>
                      </a: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r>
                        <a:rPr b="1" lang="en-GB" sz="12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r>
                        <a:rPr b="1" lang="en-GB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673</a:t>
                      </a:r>
                      <a:r>
                        <a:rPr b="1" lang="en-GB" sz="12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b="1"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8575" marB="68575" marR="68575" marL="6857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NEXT INSPECTION GRADE C OR BELOW</a:t>
                      </a:r>
                      <a:endParaRPr sz="1000"/>
                    </a:p>
                  </a:txBody>
                  <a:tcPr marT="68575" marB="68575" marR="68575" marL="6857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INSPECTION DEMERITS</a:t>
                      </a:r>
                      <a:endParaRPr sz="1000"/>
                    </a:p>
                  </a:txBody>
                  <a:tcPr marT="68575" marB="68575" marR="68575" marL="6857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MEDIAN EMPLOYEE AGE </a:t>
                      </a:r>
                      <a:endParaRPr sz="1000"/>
                    </a:p>
                  </a:txBody>
                  <a:tcPr marT="68575" marB="68575" marR="68575" marL="6857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52" name="Google Shape;152;p27"/>
          <p:cNvGraphicFramePr/>
          <p:nvPr/>
        </p:nvGraphicFramePr>
        <p:xfrm>
          <a:off x="4941913" y="227235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{5B6DB3DE-4C86-4BEB-95E4-D312F78515BB}</a:tableStyleId>
              </a:tblPr>
              <a:tblGrid>
                <a:gridCol w="2814600"/>
              </a:tblGrid>
              <a:tr h="32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RESTAURANT SERIAL NUMBER</a:t>
                      </a:r>
                      <a:r>
                        <a:rPr b="1" lang="en-GB" sz="10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</a:t>
                      </a:r>
                      <a:r>
                        <a:rPr b="1" lang="en-GB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</a:t>
                      </a:r>
                      <a:r>
                        <a:rPr b="1" lang="en-GB" sz="10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’</a:t>
                      </a:r>
                      <a:r>
                        <a:rPr b="1" lang="en-GB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505</a:t>
                      </a:r>
                      <a:r>
                        <a:rPr b="1" lang="en-GB" sz="10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b="1"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8575" marB="68575" marR="68575" marL="68575">
                    <a:lnL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</a:rPr>
                        <a:t>???</a:t>
                      </a:r>
                      <a:endParaRPr sz="800">
                        <a:solidFill>
                          <a:schemeClr val="dk1"/>
                        </a:solidFill>
                      </a:endParaRPr>
                    </a:p>
                  </a:txBody>
                  <a:tcPr marT="68575" marB="68575" marR="68575" marL="6857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8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8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</a:rPr>
                        <a:t>INSPECTION DEMERITS</a:t>
                      </a:r>
                      <a:endParaRPr sz="800"/>
                    </a:p>
                  </a:txBody>
                  <a:tcPr marT="68575" marB="68575" marR="68575" marL="6857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dk1"/>
                          </a:solidFill>
                        </a:rPr>
                        <a:t>MEDIAN EMPLOYEE AGE</a:t>
                      </a:r>
                      <a:r>
                        <a:rPr lang="en-GB" sz="1000">
                          <a:solidFill>
                            <a:schemeClr val="dk1"/>
                          </a:solidFill>
                        </a:rPr>
                        <a:t> </a:t>
                      </a:r>
                      <a:endParaRPr sz="1000"/>
                    </a:p>
                  </a:txBody>
                  <a:tcPr marT="68575" marB="68575" marR="68575" marL="6857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3" name="Google Shape;153;p27"/>
          <p:cNvSpPr txBox="1"/>
          <p:nvPr/>
        </p:nvSpPr>
        <p:spPr>
          <a:xfrm>
            <a:off x="1068400" y="1809750"/>
            <a:ext cx="2638800" cy="338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rPr>
              <a:t>TRAIN_SET_2021</a:t>
            </a:r>
            <a:r>
              <a:rPr b="1" lang="en-GB" sz="1300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rPr>
              <a:t>.csv (27 columns)</a:t>
            </a:r>
            <a:endParaRPr b="1" sz="1300">
              <a:solidFill>
                <a:srgbClr val="85200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7"/>
          <p:cNvSpPr txBox="1"/>
          <p:nvPr/>
        </p:nvSpPr>
        <p:spPr>
          <a:xfrm>
            <a:off x="4941925" y="1809750"/>
            <a:ext cx="2593500" cy="338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85200C"/>
                </a:solidFill>
                <a:highlight>
                  <a:srgbClr val="F8F8F8"/>
                </a:highlight>
                <a:latin typeface="Calibri"/>
                <a:ea typeface="Calibri"/>
                <a:cs typeface="Calibri"/>
                <a:sym typeface="Calibri"/>
              </a:rPr>
              <a:t>TEST_SET_2021</a:t>
            </a:r>
            <a:r>
              <a:rPr b="1" lang="en-GB" sz="1300">
                <a:solidFill>
                  <a:srgbClr val="85200C"/>
                </a:solidFill>
                <a:highlight>
                  <a:srgbClr val="F8F8F8"/>
                </a:highlight>
                <a:latin typeface="Calibri"/>
                <a:ea typeface="Calibri"/>
                <a:cs typeface="Calibri"/>
                <a:sym typeface="Calibri"/>
              </a:rPr>
              <a:t>.csv (26 columns)</a:t>
            </a:r>
            <a:endParaRPr b="1" sz="1300">
              <a:solidFill>
                <a:srgbClr val="85200C"/>
              </a:solidFill>
              <a:highlight>
                <a:srgbClr val="F8F8F8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/>
        </p:nvSpPr>
        <p:spPr>
          <a:xfrm>
            <a:off x="769148" y="830375"/>
            <a:ext cx="179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Problem</a:t>
            </a:r>
            <a:endParaRPr b="1" sz="30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6925" y="972550"/>
            <a:ext cx="5559026" cy="390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8"/>
          <p:cNvSpPr txBox="1"/>
          <p:nvPr/>
        </p:nvSpPr>
        <p:spPr>
          <a:xfrm>
            <a:off x="189200" y="1939500"/>
            <a:ext cx="3067800" cy="18999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anchorCtr="0" anchor="ctr" bIns="91425" lIns="18000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8F8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Can we build a workable MVP model to predict  next inspections grade ?</a:t>
            </a:r>
            <a:endParaRPr sz="2000">
              <a:solidFill>
                <a:srgbClr val="F8F8F8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7325" y="2816300"/>
            <a:ext cx="4021701" cy="149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1450" y="142125"/>
            <a:ext cx="4796924" cy="19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9"/>
          <p:cNvSpPr txBox="1"/>
          <p:nvPr/>
        </p:nvSpPr>
        <p:spPr>
          <a:xfrm>
            <a:off x="6260750" y="2204900"/>
            <a:ext cx="2616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A61C00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Data               Processing</a:t>
            </a:r>
            <a:r>
              <a:rPr i="0" lang="en-GB" sz="3000" u="none" cap="none" strike="noStrike">
                <a:solidFill>
                  <a:srgbClr val="A61C00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 </a:t>
            </a:r>
            <a:endParaRPr sz="3000">
              <a:solidFill>
                <a:srgbClr val="A61C00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grpSp>
        <p:nvGrpSpPr>
          <p:cNvPr id="169" name="Google Shape;169;p29"/>
          <p:cNvGrpSpPr/>
          <p:nvPr/>
        </p:nvGrpSpPr>
        <p:grpSpPr>
          <a:xfrm>
            <a:off x="1602050" y="409575"/>
            <a:ext cx="3964650" cy="1266268"/>
            <a:chOff x="0" y="-28575"/>
            <a:chExt cx="9084900" cy="3104358"/>
          </a:xfrm>
        </p:grpSpPr>
        <p:sp>
          <p:nvSpPr>
            <p:cNvPr id="170" name="Google Shape;170;p29"/>
            <p:cNvSpPr txBox="1"/>
            <p:nvPr/>
          </p:nvSpPr>
          <p:spPr>
            <a:xfrm>
              <a:off x="42598" y="913383"/>
              <a:ext cx="9042300" cy="216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-3175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1C00"/>
                </a:buClr>
                <a:buSzPts val="1400"/>
                <a:buFont typeface="Playfair Display"/>
                <a:buChar char="●"/>
              </a:pPr>
              <a:r>
                <a:rPr i="0" lang="en-GB" u="none" cap="none" strike="noStrike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Drop rows with </a:t>
              </a:r>
              <a:r>
                <a:rPr lang="en-GB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NaN values</a:t>
              </a:r>
              <a:endParaRPr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-3175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1C00"/>
                </a:buClr>
                <a:buSzPts val="1400"/>
                <a:buFont typeface="Playfair Display"/>
                <a:buChar char="●"/>
              </a:pPr>
              <a:r>
                <a:rPr lang="en-GB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Drop rows with values considered as noises</a:t>
              </a:r>
              <a:endParaRPr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-3175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1C00"/>
                </a:buClr>
                <a:buSzPts val="1400"/>
                <a:buFont typeface="Playfair Display"/>
                <a:buChar char="●"/>
              </a:pPr>
              <a:r>
                <a:rPr lang="en-GB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Convert some features</a:t>
              </a:r>
              <a:endParaRPr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  <a:p>
              <a:pPr indent="0" lvl="0" marL="0" marR="0" rtl="0" algn="l">
                <a:lnSpc>
                  <a:spcPct val="2491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0" sz="900" u="none" cap="none" strike="noStrike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171" name="Google Shape;171;p29"/>
            <p:cNvSpPr txBox="1"/>
            <p:nvPr/>
          </p:nvSpPr>
          <p:spPr>
            <a:xfrm>
              <a:off x="0" y="-28575"/>
              <a:ext cx="9084900" cy="86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en-GB" sz="2300" u="none" cap="none" strike="noStrike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Data </a:t>
              </a:r>
              <a:r>
                <a:rPr i="0" lang="en-GB" sz="2300" u="none" cap="none" strike="noStrike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cleaning</a:t>
              </a:r>
              <a:endParaRPr sz="12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grpSp>
        <p:nvGrpSpPr>
          <p:cNvPr id="172" name="Google Shape;172;p29"/>
          <p:cNvGrpSpPr/>
          <p:nvPr/>
        </p:nvGrpSpPr>
        <p:grpSpPr>
          <a:xfrm>
            <a:off x="1816803" y="2956610"/>
            <a:ext cx="3201262" cy="722862"/>
            <a:chOff x="113933" y="1382625"/>
            <a:chExt cx="8536700" cy="1927632"/>
          </a:xfrm>
        </p:grpSpPr>
        <p:sp>
          <p:nvSpPr>
            <p:cNvPr id="173" name="Google Shape;173;p29"/>
            <p:cNvSpPr txBox="1"/>
            <p:nvPr/>
          </p:nvSpPr>
          <p:spPr>
            <a:xfrm>
              <a:off x="113933" y="2694657"/>
              <a:ext cx="84228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  Using the pearson measure </a:t>
              </a:r>
              <a:endParaRPr sz="15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174" name="Google Shape;174;p29"/>
            <p:cNvSpPr txBox="1"/>
            <p:nvPr/>
          </p:nvSpPr>
          <p:spPr>
            <a:xfrm>
              <a:off x="227833" y="1382625"/>
              <a:ext cx="8422800" cy="94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300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Correlation matrix</a:t>
              </a:r>
              <a:endParaRPr sz="23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30"/>
          <p:cNvGrpSpPr/>
          <p:nvPr/>
        </p:nvGrpSpPr>
        <p:grpSpPr>
          <a:xfrm>
            <a:off x="1044067" y="148965"/>
            <a:ext cx="8152550" cy="601838"/>
            <a:chOff x="0" y="0"/>
            <a:chExt cx="21740132" cy="1604902"/>
          </a:xfrm>
        </p:grpSpPr>
        <p:sp>
          <p:nvSpPr>
            <p:cNvPr id="180" name="Google Shape;180;p30"/>
            <p:cNvSpPr/>
            <p:nvPr/>
          </p:nvSpPr>
          <p:spPr>
            <a:xfrm>
              <a:off x="0" y="0"/>
              <a:ext cx="21740132" cy="15342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0"/>
            <p:cNvSpPr txBox="1"/>
            <p:nvPr/>
          </p:nvSpPr>
          <p:spPr>
            <a:xfrm>
              <a:off x="1122734" y="373402"/>
              <a:ext cx="19494600" cy="123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3000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Pearson</a:t>
              </a:r>
              <a:r>
                <a:rPr b="1" i="0" lang="en-GB" sz="3000" u="none" cap="none" strike="noStrike">
                  <a:solidFill>
                    <a:srgbClr val="A61C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Similarity</a:t>
              </a:r>
              <a:r>
                <a:rPr b="1" i="0" lang="en-GB" sz="2500" u="none" cap="none" strike="noStrike">
                  <a:solidFill>
                    <a:srgbClr val="628474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 </a:t>
              </a:r>
              <a:endParaRPr b="1" sz="2500">
                <a:solidFill>
                  <a:srgbClr val="628474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125" y="978500"/>
            <a:ext cx="4560299" cy="398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2350" y="1621175"/>
            <a:ext cx="2377525" cy="119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9155" y="2742200"/>
            <a:ext cx="4159070" cy="1662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9" name="Google Shape;189;p31"/>
          <p:cNvGrpSpPr/>
          <p:nvPr/>
        </p:nvGrpSpPr>
        <p:grpSpPr>
          <a:xfrm>
            <a:off x="1613399" y="3028800"/>
            <a:ext cx="2650586" cy="670564"/>
            <a:chOff x="-14508020" y="-3733700"/>
            <a:chExt cx="9143106" cy="1788172"/>
          </a:xfrm>
        </p:grpSpPr>
        <p:sp>
          <p:nvSpPr>
            <p:cNvPr id="190" name="Google Shape;190;p31"/>
            <p:cNvSpPr txBox="1"/>
            <p:nvPr/>
          </p:nvSpPr>
          <p:spPr>
            <a:xfrm>
              <a:off x="-14231114" y="-2520028"/>
              <a:ext cx="8866200" cy="5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2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191" name="Google Shape;191;p31"/>
            <p:cNvSpPr txBox="1"/>
            <p:nvPr/>
          </p:nvSpPr>
          <p:spPr>
            <a:xfrm>
              <a:off x="-14508020" y="-3733700"/>
              <a:ext cx="8866200" cy="90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998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  <p:pic>
        <p:nvPicPr>
          <p:cNvPr id="192" name="Google Shape;19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150" y="547400"/>
            <a:ext cx="4638076" cy="166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1"/>
          <p:cNvSpPr txBox="1"/>
          <p:nvPr/>
        </p:nvSpPr>
        <p:spPr>
          <a:xfrm>
            <a:off x="1218900" y="883900"/>
            <a:ext cx="3964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endParaRPr sz="12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4" name="Google Shape;194;p31"/>
          <p:cNvSpPr txBox="1"/>
          <p:nvPr/>
        </p:nvSpPr>
        <p:spPr>
          <a:xfrm>
            <a:off x="896250" y="71470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9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Standardization</a:t>
            </a:r>
            <a:endParaRPr sz="22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1278338" y="2961025"/>
            <a:ext cx="3000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Binarization</a:t>
            </a:r>
            <a:endParaRPr sz="1200">
              <a:solidFill>
                <a:srgbClr val="A61C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1278350" y="1145625"/>
            <a:ext cx="116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A61C00"/>
                </a:solidFill>
                <a:latin typeface="Calibri"/>
                <a:ea typeface="Calibri"/>
                <a:cs typeface="Calibri"/>
                <a:sym typeface="Calibri"/>
              </a:rPr>
              <a:t>Z-score</a:t>
            </a:r>
            <a:endParaRPr>
              <a:solidFill>
                <a:srgbClr val="A61C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1441750" y="3431750"/>
            <a:ext cx="172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A61C00"/>
                </a:solidFill>
                <a:latin typeface="Calibri"/>
                <a:ea typeface="Calibri"/>
                <a:cs typeface="Calibri"/>
                <a:sym typeface="Calibri"/>
              </a:rPr>
              <a:t>Categorical variables</a:t>
            </a:r>
            <a:endParaRPr>
              <a:solidFill>
                <a:srgbClr val="A61C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31"/>
          <p:cNvSpPr txBox="1"/>
          <p:nvPr/>
        </p:nvSpPr>
        <p:spPr>
          <a:xfrm>
            <a:off x="6240650" y="1908775"/>
            <a:ext cx="2484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3000">
                <a:solidFill>
                  <a:srgbClr val="A61C00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Data               Processing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/>
        </p:nvSpPr>
        <p:spPr>
          <a:xfrm>
            <a:off x="3632100" y="3897724"/>
            <a:ext cx="19947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A61C00"/>
                </a:solidFill>
                <a:latin typeface="Montserrat"/>
                <a:ea typeface="Montserrat"/>
                <a:cs typeface="Montserrat"/>
                <a:sym typeface="Montserrat"/>
              </a:rPr>
              <a:t>Logistic Regression</a:t>
            </a:r>
            <a:endParaRPr sz="700">
              <a:solidFill>
                <a:srgbClr val="A61C00"/>
              </a:solidFill>
            </a:endParaRPr>
          </a:p>
        </p:txBody>
      </p:sp>
      <p:sp>
        <p:nvSpPr>
          <p:cNvPr id="204" name="Google Shape;204;p32"/>
          <p:cNvSpPr txBox="1"/>
          <p:nvPr/>
        </p:nvSpPr>
        <p:spPr>
          <a:xfrm>
            <a:off x="6407727" y="3897721"/>
            <a:ext cx="24762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A61C00"/>
                </a:solidFill>
                <a:latin typeface="Montserrat"/>
                <a:ea typeface="Montserrat"/>
                <a:cs typeface="Montserrat"/>
                <a:sym typeface="Montserrat"/>
              </a:rPr>
              <a:t>Random Forest</a:t>
            </a:r>
            <a:endParaRPr sz="700">
              <a:solidFill>
                <a:srgbClr val="A61C00"/>
              </a:solidFill>
            </a:endParaRPr>
          </a:p>
        </p:txBody>
      </p:sp>
      <p:pic>
        <p:nvPicPr>
          <p:cNvPr id="205" name="Google Shape;20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4967" y="2167327"/>
            <a:ext cx="2300839" cy="158182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2"/>
          <p:cNvSpPr txBox="1"/>
          <p:nvPr/>
        </p:nvSpPr>
        <p:spPr>
          <a:xfrm>
            <a:off x="374975" y="3805475"/>
            <a:ext cx="2476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A61C00"/>
                </a:solidFill>
                <a:latin typeface="Montserrat"/>
                <a:ea typeface="Montserrat"/>
                <a:cs typeface="Montserrat"/>
                <a:sym typeface="Montserrat"/>
              </a:rPr>
              <a:t>K- Nearest Neighbours</a:t>
            </a:r>
            <a:endParaRPr>
              <a:solidFill>
                <a:srgbClr val="A61C00"/>
              </a:solidFill>
            </a:endParaRPr>
          </a:p>
        </p:txBody>
      </p:sp>
      <p:pic>
        <p:nvPicPr>
          <p:cNvPr id="207" name="Google Shape;207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32850" y="1847500"/>
            <a:ext cx="2617862" cy="187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5500" y="1897425"/>
            <a:ext cx="2864650" cy="18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2"/>
          <p:cNvSpPr txBox="1"/>
          <p:nvPr/>
        </p:nvSpPr>
        <p:spPr>
          <a:xfrm>
            <a:off x="477450" y="717550"/>
            <a:ext cx="2617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A61C00"/>
                </a:solidFill>
                <a:latin typeface="Calibri"/>
                <a:ea typeface="Calibri"/>
                <a:cs typeface="Calibri"/>
                <a:sym typeface="Calibri"/>
              </a:rPr>
              <a:t>Methods</a:t>
            </a:r>
            <a:endParaRPr sz="3000">
              <a:solidFill>
                <a:srgbClr val="A61C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/>
          <p:nvPr/>
        </p:nvSpPr>
        <p:spPr>
          <a:xfrm>
            <a:off x="4891201" y="569075"/>
            <a:ext cx="4252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A61C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Accuracy</a:t>
            </a:r>
            <a:r>
              <a:rPr b="1" lang="en-GB" sz="3000">
                <a:solidFill>
                  <a:srgbClr val="62847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b="1" sz="3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15" name="Google Shape;215;p33"/>
          <p:cNvSpPr/>
          <p:nvPr/>
        </p:nvSpPr>
        <p:spPr>
          <a:xfrm rot="-5400000">
            <a:off x="2301150" y="-1448867"/>
            <a:ext cx="18600" cy="46209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16" name="Google Shape;216;p33"/>
          <p:cNvGraphicFramePr/>
          <p:nvPr/>
        </p:nvGraphicFramePr>
        <p:xfrm>
          <a:off x="628675" y="13012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{5B6DB3DE-4C86-4BEB-95E4-D312F78515BB}</a:tableStyleId>
              </a:tblPr>
              <a:tblGrid>
                <a:gridCol w="2041550"/>
                <a:gridCol w="2041550"/>
                <a:gridCol w="2041550"/>
                <a:gridCol w="2041550"/>
              </a:tblGrid>
              <a:tr h="12120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Model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RMSE</a:t>
                      </a:r>
                      <a:r>
                        <a:rPr lang="en-GB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 </a:t>
                      </a:r>
                      <a:endParaRPr sz="18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A</a:t>
                      </a: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ccuracy: % 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       Train set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Accuracy: % 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       Test set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7755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Logistic Regression 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0.391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83.77%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84.67%</a:t>
                      </a:r>
                      <a:endParaRPr sz="18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2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Random Forest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0.394</a:t>
                      </a:r>
                      <a:endParaRPr sz="18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99.99</a:t>
                      </a:r>
                      <a:r>
                        <a:rPr lang="en-GB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%</a:t>
                      </a:r>
                      <a:endParaRPr sz="18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84.36</a:t>
                      </a:r>
                      <a:r>
                        <a:rPr lang="en-GB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%</a:t>
                      </a:r>
                      <a:endParaRPr sz="18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761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KNN </a:t>
                      </a:r>
                      <a:endParaRPr sz="1800">
                        <a:solidFill>
                          <a:schemeClr val="dk1"/>
                        </a:solidFill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0.411</a:t>
                      </a:r>
                      <a:endParaRPr sz="18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84.61%</a:t>
                      </a:r>
                      <a:endParaRPr sz="18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83.05%</a:t>
                      </a:r>
                      <a:endParaRPr sz="1800">
                        <a:latin typeface="Playfair Display"/>
                        <a:ea typeface="Playfair Display"/>
                        <a:cs typeface="Playfair Display"/>
                        <a:sym typeface="Playfair Display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61C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